
<file path=[Content_Types].xml><?xml version="1.0" encoding="utf-8"?>
<Types xmlns="http://schemas.openxmlformats.org/package/2006/content-types">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3"/>
  </p:sldMasterIdLst>
  <p:notesMasterIdLst>
    <p:notesMasterId r:id="rId14"/>
  </p:notesMasterIdLst>
  <p:sldIdLst>
    <p:sldId id="256" r:id="rId4"/>
    <p:sldId id="271" r:id="rId5"/>
    <p:sldId id="272" r:id="rId6"/>
    <p:sldId id="273" r:id="rId7"/>
    <p:sldId id="274" r:id="rId8"/>
    <p:sldId id="275" r:id="rId9"/>
    <p:sldId id="276" r:id="rId10"/>
    <p:sldId id="277" r:id="rId11"/>
    <p:sldId id="270" r:id="rId12"/>
    <p:sldId id="278" r:id="rId13"/>
  </p:sldIdLst>
  <p:sldSz cx="9144000" cy="5143500" type="screen16x9"/>
  <p:notesSz cx="6858000" cy="9144000"/>
  <p:embeddedFontLst>
    <p:embeddedFont>
      <p:font typeface="MetaNormal-Roman" panose="020B0502030000020004" pitchFamily="34" charset="0"/>
      <p:regular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ristin Ghazarians" initials="" lastIdx="2" clrIdx="0"/>
  <p:cmAuthor id="1" name="Jordan Todd" initials="" lastIdx="2" clrIdx="1"/>
  <p:cmAuthor id="2" name="Jordan Todd" initials="JT" lastIdx="2" clrIdx="2">
    <p:extLst>
      <p:ext uri="{19B8F6BF-5375-455C-9EA6-DF929625EA0E}">
        <p15:presenceInfo xmlns:p15="http://schemas.microsoft.com/office/powerpoint/2012/main" userId="S::toddj@hrw.org::af68bf17-073a-4ac3-9364-eaf5a573a4a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520E9F-BD70-377A-8015-EF069761B6B0}" v="219" dt="2023-03-02T21:10:15.681"/>
    <p1510:client id="{940CB478-A6CF-4BBD-A585-C8938AA0C7F3}" v="1" dt="2023-03-02T21:11:47.1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880" y="4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1.xml"/><Relationship Id="rId21" Type="http://schemas.microsoft.com/office/2016/11/relationships/changesInfo" Target="changesInfos/changesInfo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font" Target="fonts/font1.fntdata"/><Relationship Id="rId23" Type="http://schemas.openxmlformats.org/officeDocument/2006/relationships/customXml" Target="../customXml/item3.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rdan Todd" userId="af68bf17-073a-4ac3-9364-eaf5a573a4a2" providerId="ADAL" clId="{940CB478-A6CF-4BBD-A585-C8938AA0C7F3}"/>
    <pc:docChg chg="modSld">
      <pc:chgData name="Jordan Todd" userId="af68bf17-073a-4ac3-9364-eaf5a573a4a2" providerId="ADAL" clId="{940CB478-A6CF-4BBD-A585-C8938AA0C7F3}" dt="2023-03-02T21:11:47.164" v="4" actId="20577"/>
      <pc:docMkLst>
        <pc:docMk/>
      </pc:docMkLst>
      <pc:sldChg chg="modSp mod">
        <pc:chgData name="Jordan Todd" userId="af68bf17-073a-4ac3-9364-eaf5a573a4a2" providerId="ADAL" clId="{940CB478-A6CF-4BBD-A585-C8938AA0C7F3}" dt="2023-03-02T21:11:47.164" v="4" actId="20577"/>
        <pc:sldMkLst>
          <pc:docMk/>
          <pc:sldMk cId="3717718325" sldId="278"/>
        </pc:sldMkLst>
        <pc:spChg chg="mod">
          <ac:chgData name="Jordan Todd" userId="af68bf17-073a-4ac3-9364-eaf5a573a4a2" providerId="ADAL" clId="{940CB478-A6CF-4BBD-A585-C8938AA0C7F3}" dt="2023-03-02T21:11:47.164" v="4" actId="20577"/>
          <ac:spMkLst>
            <pc:docMk/>
            <pc:sldMk cId="3717718325" sldId="278"/>
            <ac:spMk id="2" creationId="{6990162F-FEA1-022D-2C52-2EE18B7FB231}"/>
          </ac:spMkLst>
        </pc:spChg>
      </pc:sldChg>
    </pc:docChg>
  </pc:docChgLst>
  <pc:docChgLst>
    <pc:chgData name="Jordan Todd" userId="S::toddj@hrw.org::af68bf17-073a-4ac3-9364-eaf5a573a4a2" providerId="AD" clId="Web-{7E520E9F-BD70-377A-8015-EF069761B6B0}"/>
    <pc:docChg chg="modSld">
      <pc:chgData name="Jordan Todd" userId="S::toddj@hrw.org::af68bf17-073a-4ac3-9364-eaf5a573a4a2" providerId="AD" clId="Web-{7E520E9F-BD70-377A-8015-EF069761B6B0}" dt="2023-03-02T21:10:15.681" v="117" actId="1076"/>
      <pc:docMkLst>
        <pc:docMk/>
      </pc:docMkLst>
      <pc:sldChg chg="modSp">
        <pc:chgData name="Jordan Todd" userId="S::toddj@hrw.org::af68bf17-073a-4ac3-9364-eaf5a573a4a2" providerId="AD" clId="Web-{7E520E9F-BD70-377A-8015-EF069761B6B0}" dt="2023-03-02T21:10:15.681" v="117" actId="1076"/>
        <pc:sldMkLst>
          <pc:docMk/>
          <pc:sldMk cId="3717718325" sldId="278"/>
        </pc:sldMkLst>
        <pc:spChg chg="mod">
          <ac:chgData name="Jordan Todd" userId="S::toddj@hrw.org::af68bf17-073a-4ac3-9364-eaf5a573a4a2" providerId="AD" clId="Web-{7E520E9F-BD70-377A-8015-EF069761B6B0}" dt="2023-03-02T21:10:15.681" v="117" actId="1076"/>
          <ac:spMkLst>
            <pc:docMk/>
            <pc:sldMk cId="3717718325" sldId="278"/>
            <ac:spMk id="2" creationId="{6990162F-FEA1-022D-2C52-2EE18B7FB23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879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5137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1036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0632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8247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619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4356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eb197bbc77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eb197bbc77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1254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s://youtu.be/0z9W3qetER8"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www.hrwstf.or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www.theguardian.com/us-news/2022/aug/19/migrant-deaths-border-crossing-texas-mexico-extreme-heat" TargetMode="External"/><Relationship Id="rId5" Type="http://schemas.openxmlformats.org/officeDocument/2006/relationships/hyperlink" Target="http://www.newyorker.com/news/letter-from-the-southwest/the-missing-migrants-of-south-texas" TargetMode="External"/><Relationship Id="rId4" Type="http://schemas.openxmlformats.org/officeDocument/2006/relationships/hyperlink" Target="https://www.newyorker.com/news/letter-from-the-southwest/the-missing-migrants-of-south-tex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0" y="2790809"/>
            <a:ext cx="9144000" cy="1818600"/>
          </a:xfrm>
          <a:prstGeom prst="rect">
            <a:avLst/>
          </a:prstGeom>
        </p:spPr>
        <p:txBody>
          <a:bodyPr spcFirstLastPara="1" wrap="square" lIns="91425" tIns="91425" rIns="91425" bIns="91425" anchor="b" anchorCtr="0">
            <a:normAutofit fontScale="90000"/>
          </a:bodyPr>
          <a:lstStyle/>
          <a:p>
            <a:pPr>
              <a:buSzPts val="891"/>
            </a:pPr>
            <a:r>
              <a:rPr lang="en-US" sz="4580" b="1" dirty="0">
                <a:latin typeface="MetaNormal-Roman" panose="020B0502030000020004" pitchFamily="34" charset="0"/>
                <a:ea typeface="Nunito"/>
                <a:cs typeface="Nunito"/>
                <a:sym typeface="Nunito"/>
              </a:rPr>
              <a:t>HRW STF Film Screening </a:t>
            </a:r>
            <a:br>
              <a:rPr lang="en-US" sz="4580" b="1" dirty="0">
                <a:latin typeface="MetaNormal-Roman" panose="020B0502030000020004" pitchFamily="34" charset="0"/>
                <a:ea typeface="Nunito"/>
                <a:cs typeface="Nunito"/>
                <a:sym typeface="Nunito"/>
              </a:rPr>
            </a:br>
            <a:br>
              <a:rPr lang="en-US" sz="4580" b="1" dirty="0">
                <a:latin typeface="MetaNormal-Roman" panose="020B0502030000020004" pitchFamily="34" charset="0"/>
                <a:ea typeface="Nunito"/>
                <a:cs typeface="Nunito"/>
                <a:sym typeface="Nunito"/>
              </a:rPr>
            </a:br>
            <a:r>
              <a:rPr lang="en-US" sz="3900" b="1" dirty="0">
                <a:latin typeface="MetaNormal-Roman" panose="020B0502030000020004" pitchFamily="34" charset="0"/>
                <a:ea typeface="Nunito"/>
                <a:cs typeface="Nunito"/>
                <a:sym typeface="Nunito"/>
              </a:rPr>
              <a:t>“The Real Death Valley: </a:t>
            </a:r>
            <a:br>
              <a:rPr lang="en-US" sz="3900" b="1" dirty="0">
                <a:latin typeface="MetaNormal-Roman" panose="020B0502030000020004" pitchFamily="34" charset="0"/>
                <a:ea typeface="Nunito"/>
                <a:cs typeface="Nunito"/>
                <a:sym typeface="Nunito"/>
              </a:rPr>
            </a:br>
            <a:r>
              <a:rPr lang="en-US" sz="3900" b="1" dirty="0">
                <a:solidFill>
                  <a:schemeClr val="tx1"/>
                </a:solidFill>
                <a:effectLst/>
                <a:latin typeface="MetaNormal-Roman" panose="020B0502030000020004" pitchFamily="34" charset="0"/>
              </a:rPr>
              <a:t>The Untold Story of Mass Graves and Migrant Deaths in South Texas”</a:t>
            </a:r>
            <a:endParaRPr sz="3900" b="1" dirty="0">
              <a:latin typeface="MetaNormal-Roman" panose="020B0502030000020004" pitchFamily="34" charset="0"/>
              <a:ea typeface="Nunito"/>
              <a:cs typeface="Nunito"/>
              <a:sym typeface="Nunito"/>
            </a:endParaRPr>
          </a:p>
        </p:txBody>
      </p:sp>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1004935" y="1470814"/>
            <a:ext cx="7278986" cy="677108"/>
          </a:xfrm>
          <a:prstGeom prst="rect">
            <a:avLst/>
          </a:prstGeom>
          <a:noFill/>
        </p:spPr>
        <p:txBody>
          <a:bodyPr wrap="square" rtlCol="0">
            <a:spAutoFit/>
          </a:bodyPr>
          <a:lstStyle/>
          <a:p>
            <a:r>
              <a:rPr lang="en-US" sz="2400" b="1" dirty="0">
                <a:latin typeface="MetaNormal-Roman" panose="020B0502030000020004" pitchFamily="34" charset="0"/>
              </a:rPr>
              <a:t>Agenda</a:t>
            </a:r>
          </a:p>
          <a:p>
            <a:endParaRPr lang="en-US" dirty="0"/>
          </a:p>
        </p:txBody>
      </p:sp>
      <p:sp>
        <p:nvSpPr>
          <p:cNvPr id="6" name="TextBox 5">
            <a:extLst>
              <a:ext uri="{FF2B5EF4-FFF2-40B4-BE49-F238E27FC236}">
                <a16:creationId xmlns:a16="http://schemas.microsoft.com/office/drawing/2014/main" id="{4B26181B-263C-8179-4DAC-78792BB59209}"/>
              </a:ext>
            </a:extLst>
          </p:cNvPr>
          <p:cNvSpPr txBox="1"/>
          <p:nvPr/>
        </p:nvSpPr>
        <p:spPr>
          <a:xfrm>
            <a:off x="1004935" y="2147922"/>
            <a:ext cx="7278986" cy="215443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dirty="0">
                <a:latin typeface="MetaNormal-Roman" panose="020B0502030000020004" pitchFamily="34" charset="0"/>
              </a:rPr>
              <a:t>Film Introduction (5 mins)</a:t>
            </a:r>
          </a:p>
          <a:p>
            <a:pPr marL="342900" indent="-342900">
              <a:lnSpc>
                <a:spcPct val="150000"/>
              </a:lnSpc>
              <a:buFont typeface="Arial" panose="020B0604020202020204" pitchFamily="34" charset="0"/>
              <a:buChar char="•"/>
            </a:pPr>
            <a:r>
              <a:rPr lang="en-US" sz="2000" dirty="0">
                <a:latin typeface="MetaNormal-Roman" panose="020B0502030000020004" pitchFamily="34" charset="0"/>
              </a:rPr>
              <a:t>Film Screening (30 mins)</a:t>
            </a:r>
          </a:p>
          <a:p>
            <a:pPr marL="342900" indent="-342900">
              <a:lnSpc>
                <a:spcPct val="150000"/>
              </a:lnSpc>
              <a:buFont typeface="Arial" panose="020B0604020202020204" pitchFamily="34" charset="0"/>
              <a:buChar char="•"/>
            </a:pPr>
            <a:r>
              <a:rPr lang="en-US" sz="2000" dirty="0">
                <a:latin typeface="MetaNormal-Roman" panose="020B0502030000020004" pitchFamily="34" charset="0"/>
              </a:rPr>
              <a:t>Film Discussion (5-10 mins)</a:t>
            </a:r>
          </a:p>
          <a:p>
            <a:pPr marL="342900" indent="-342900">
              <a:lnSpc>
                <a:spcPct val="150000"/>
              </a:lnSpc>
              <a:buFont typeface="Arial" panose="020B0604020202020204" pitchFamily="34" charset="0"/>
              <a:buChar char="•"/>
            </a:pPr>
            <a:r>
              <a:rPr lang="en-US" sz="2000" dirty="0">
                <a:latin typeface="MetaNormal-Roman" panose="020B0502030000020004" pitchFamily="34" charset="0"/>
              </a:rPr>
              <a:t>Petition (5 mins)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651826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561314" y="1351946"/>
            <a:ext cx="7278986" cy="677108"/>
          </a:xfrm>
          <a:prstGeom prst="rect">
            <a:avLst/>
          </a:prstGeom>
          <a:noFill/>
        </p:spPr>
        <p:txBody>
          <a:bodyPr wrap="square" rtlCol="0">
            <a:spAutoFit/>
          </a:bodyPr>
          <a:lstStyle/>
          <a:p>
            <a:r>
              <a:rPr lang="en-US" sz="2400" b="1" dirty="0">
                <a:latin typeface="MetaNormal-Roman" panose="020B0502030000020004" pitchFamily="34" charset="0"/>
              </a:rPr>
              <a:t>Film Introduction</a:t>
            </a:r>
          </a:p>
          <a:p>
            <a:endParaRPr lang="en-US" dirty="0"/>
          </a:p>
        </p:txBody>
      </p:sp>
      <p:sp>
        <p:nvSpPr>
          <p:cNvPr id="6" name="TextBox 5">
            <a:extLst>
              <a:ext uri="{FF2B5EF4-FFF2-40B4-BE49-F238E27FC236}">
                <a16:creationId xmlns:a16="http://schemas.microsoft.com/office/drawing/2014/main" id="{4B26181B-263C-8179-4DAC-78792BB59209}"/>
              </a:ext>
            </a:extLst>
          </p:cNvPr>
          <p:cNvSpPr txBox="1"/>
          <p:nvPr/>
        </p:nvSpPr>
        <p:spPr>
          <a:xfrm>
            <a:off x="561314" y="1798242"/>
            <a:ext cx="7876515" cy="3170099"/>
          </a:xfrm>
          <a:prstGeom prst="rect">
            <a:avLst/>
          </a:prstGeom>
          <a:noFill/>
        </p:spPr>
        <p:txBody>
          <a:bodyPr wrap="square" rtlCol="0">
            <a:spAutoFit/>
          </a:bodyPr>
          <a:lstStyle/>
          <a:p>
            <a:r>
              <a:rPr lang="en-US" sz="2000" dirty="0">
                <a:latin typeface="MetaNormal-Roman" panose="020B0502030000020004" pitchFamily="34" charset="0"/>
              </a:rPr>
              <a:t>This film screening is hosted by the Human Rights Watch Student Task Force (STF). They are a human rights club that meets on ________ in room _______ at lunch.</a:t>
            </a:r>
          </a:p>
          <a:p>
            <a:endParaRPr lang="en-US" sz="2000" dirty="0">
              <a:latin typeface="MetaNormal-Roman" panose="020B0502030000020004" pitchFamily="34" charset="0"/>
            </a:endParaRPr>
          </a:p>
          <a:p>
            <a:r>
              <a:rPr lang="en-US" sz="2000" dirty="0">
                <a:latin typeface="MetaNormal-Roman" panose="020B0502030000020004" pitchFamily="34" charset="0"/>
              </a:rPr>
              <a:t>This spring they’re protecting the rights of asylum seekers by advocating against deadly deterrence policies.</a:t>
            </a:r>
          </a:p>
          <a:p>
            <a:endParaRPr lang="en-US" sz="2000" dirty="0">
              <a:latin typeface="MetaNormal-Roman" panose="020B0502030000020004" pitchFamily="34" charset="0"/>
            </a:endParaRPr>
          </a:p>
          <a:p>
            <a:r>
              <a:rPr lang="en-US" sz="2000" dirty="0">
                <a:latin typeface="MetaNormal-Roman" panose="020B0502030000020004" pitchFamily="34" charset="0"/>
              </a:rPr>
              <a:t>Deadly deterrence policies try to stop people from migrating to the United States by making it more difficult for them to do so. This film shows the unexpected, deadly fallout of such policies.</a:t>
            </a:r>
          </a:p>
        </p:txBody>
      </p:sp>
    </p:spTree>
    <p:extLst>
      <p:ext uri="{BB962C8B-B14F-4D97-AF65-F5344CB8AC3E}">
        <p14:creationId xmlns:p14="http://schemas.microsoft.com/office/powerpoint/2010/main" val="734529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561313" y="1361000"/>
            <a:ext cx="7278986" cy="677108"/>
          </a:xfrm>
          <a:prstGeom prst="rect">
            <a:avLst/>
          </a:prstGeom>
          <a:noFill/>
        </p:spPr>
        <p:txBody>
          <a:bodyPr wrap="square" rtlCol="0">
            <a:spAutoFit/>
          </a:bodyPr>
          <a:lstStyle/>
          <a:p>
            <a:r>
              <a:rPr lang="en-US" sz="2400" b="1" dirty="0">
                <a:latin typeface="MetaNormal-Roman" panose="020B0502030000020004" pitchFamily="34" charset="0"/>
              </a:rPr>
              <a:t>Film Introduction</a:t>
            </a:r>
          </a:p>
          <a:p>
            <a:endParaRPr lang="en-US" dirty="0"/>
          </a:p>
        </p:txBody>
      </p:sp>
      <p:sp>
        <p:nvSpPr>
          <p:cNvPr id="6" name="TextBox 5">
            <a:extLst>
              <a:ext uri="{FF2B5EF4-FFF2-40B4-BE49-F238E27FC236}">
                <a16:creationId xmlns:a16="http://schemas.microsoft.com/office/drawing/2014/main" id="{4B26181B-263C-8179-4DAC-78792BB59209}"/>
              </a:ext>
            </a:extLst>
          </p:cNvPr>
          <p:cNvSpPr txBox="1"/>
          <p:nvPr/>
        </p:nvSpPr>
        <p:spPr>
          <a:xfrm>
            <a:off x="561313" y="1861616"/>
            <a:ext cx="8086502" cy="2246769"/>
          </a:xfrm>
          <a:prstGeom prst="rect">
            <a:avLst/>
          </a:prstGeom>
          <a:noFill/>
        </p:spPr>
        <p:txBody>
          <a:bodyPr wrap="square" rtlCol="0">
            <a:spAutoFit/>
          </a:bodyPr>
          <a:lstStyle/>
          <a:p>
            <a:r>
              <a:rPr lang="en-US" sz="2000" dirty="0">
                <a:latin typeface="MetaNormal-Roman" panose="020B0502030000020004" pitchFamily="34" charset="0"/>
              </a:rPr>
              <a:t>After watching this 30-minute film, we will have a short discussion. Then you’ll have the opportunity to take action by signing a petition.</a:t>
            </a:r>
          </a:p>
          <a:p>
            <a:endParaRPr lang="en-US" sz="2000" dirty="0">
              <a:latin typeface="MetaNormal-Roman" panose="020B0502030000020004" pitchFamily="34" charset="0"/>
            </a:endParaRPr>
          </a:p>
          <a:p>
            <a:r>
              <a:rPr lang="en-US" sz="2000" dirty="0">
                <a:latin typeface="MetaNormal-Roman" panose="020B0502030000020004" pitchFamily="34" charset="0"/>
              </a:rPr>
              <a:t>Please note that this film has some disturbing images.</a:t>
            </a:r>
          </a:p>
          <a:p>
            <a:endParaRPr lang="en-US" sz="2000" dirty="0">
              <a:latin typeface="MetaNormal-Roman" panose="020B0502030000020004" pitchFamily="34" charset="0"/>
            </a:endParaRPr>
          </a:p>
          <a:p>
            <a:r>
              <a:rPr lang="en-US" sz="2000" dirty="0">
                <a:latin typeface="MetaNormal-Roman" panose="020B0502030000020004" pitchFamily="34" charset="0"/>
              </a:rPr>
              <a:t>While this film was made in 2014, the number of migrant deaths in Brooks County, Texas (and nearby counties) have only gone up each year. </a:t>
            </a:r>
          </a:p>
        </p:txBody>
      </p:sp>
    </p:spTree>
    <p:extLst>
      <p:ext uri="{BB962C8B-B14F-4D97-AF65-F5344CB8AC3E}">
        <p14:creationId xmlns:p14="http://schemas.microsoft.com/office/powerpoint/2010/main" val="1590962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633742" y="1406267"/>
            <a:ext cx="7876514" cy="984885"/>
          </a:xfrm>
          <a:prstGeom prst="rect">
            <a:avLst/>
          </a:prstGeom>
          <a:noFill/>
        </p:spPr>
        <p:txBody>
          <a:bodyPr wrap="square" rtlCol="0">
            <a:spAutoFit/>
          </a:bodyPr>
          <a:lstStyle/>
          <a:p>
            <a:r>
              <a:rPr lang="en-US" sz="2200" b="1" dirty="0">
                <a:latin typeface="MetaNormal-Roman" panose="020B0502030000020004" pitchFamily="34" charset="0"/>
              </a:rPr>
              <a:t>Film Screening: </a:t>
            </a:r>
            <a:r>
              <a:rPr lang="en-US" sz="2200" b="1" dirty="0">
                <a:solidFill>
                  <a:schemeClr val="tx1"/>
                </a:solidFill>
                <a:latin typeface="MetaNormal-Roman" panose="020B0502030000020004" pitchFamily="34" charset="0"/>
              </a:rPr>
              <a:t>“The Real Death Valley: </a:t>
            </a:r>
            <a:r>
              <a:rPr lang="en-US" sz="2200" b="1" dirty="0">
                <a:solidFill>
                  <a:schemeClr val="tx1"/>
                </a:solidFill>
                <a:effectLst/>
                <a:latin typeface="MetaNormal-Roman" panose="020B0502030000020004" pitchFamily="34" charset="0"/>
              </a:rPr>
              <a:t>The Untold Story of Mass Graves and Migrant Deaths in South Texas”</a:t>
            </a:r>
            <a:endParaRPr lang="en-US" sz="2200" b="1" dirty="0">
              <a:solidFill>
                <a:schemeClr val="tx1"/>
              </a:solidFill>
              <a:latin typeface="MetaNormal-Roman" panose="020B0502030000020004" pitchFamily="34" charset="0"/>
            </a:endParaRPr>
          </a:p>
          <a:p>
            <a:endParaRPr lang="en-US" dirty="0"/>
          </a:p>
        </p:txBody>
      </p:sp>
      <p:sp>
        <p:nvSpPr>
          <p:cNvPr id="6" name="TextBox 5">
            <a:extLst>
              <a:ext uri="{FF2B5EF4-FFF2-40B4-BE49-F238E27FC236}">
                <a16:creationId xmlns:a16="http://schemas.microsoft.com/office/drawing/2014/main" id="{4B26181B-263C-8179-4DAC-78792BB59209}"/>
              </a:ext>
            </a:extLst>
          </p:cNvPr>
          <p:cNvSpPr txBox="1"/>
          <p:nvPr/>
        </p:nvSpPr>
        <p:spPr>
          <a:xfrm>
            <a:off x="633742" y="2273457"/>
            <a:ext cx="7876515" cy="400110"/>
          </a:xfrm>
          <a:prstGeom prst="rect">
            <a:avLst/>
          </a:prstGeom>
          <a:noFill/>
        </p:spPr>
        <p:txBody>
          <a:bodyPr wrap="square" rtlCol="0">
            <a:spAutoFit/>
          </a:bodyPr>
          <a:lstStyle/>
          <a:p>
            <a:r>
              <a:rPr lang="en-US" sz="2000" dirty="0">
                <a:latin typeface="MetaNormal-Roman" panose="020B0502030000020004" pitchFamily="34" charset="0"/>
              </a:rPr>
              <a:t>Watch the film here: </a:t>
            </a:r>
            <a:r>
              <a:rPr lang="en-US" sz="2000" dirty="0">
                <a:latin typeface="MetaNormal-Roman" panose="020B0502030000020004" pitchFamily="34" charset="0"/>
                <a:hlinkClick r:id="rId4"/>
              </a:rPr>
              <a:t>https://youtu.be/0z9W3qetER8</a:t>
            </a:r>
            <a:r>
              <a:rPr lang="en-US" sz="2000" dirty="0">
                <a:latin typeface="MetaNormal-Roman" panose="020B0502030000020004" pitchFamily="34" charset="0"/>
              </a:rPr>
              <a:t> </a:t>
            </a:r>
          </a:p>
        </p:txBody>
      </p:sp>
    </p:spTree>
    <p:extLst>
      <p:ext uri="{BB962C8B-B14F-4D97-AF65-F5344CB8AC3E}">
        <p14:creationId xmlns:p14="http://schemas.microsoft.com/office/powerpoint/2010/main" val="2356431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633742" y="1406267"/>
            <a:ext cx="7876514" cy="646331"/>
          </a:xfrm>
          <a:prstGeom prst="rect">
            <a:avLst/>
          </a:prstGeom>
          <a:noFill/>
        </p:spPr>
        <p:txBody>
          <a:bodyPr wrap="square" rtlCol="0">
            <a:spAutoFit/>
          </a:bodyPr>
          <a:lstStyle/>
          <a:p>
            <a:r>
              <a:rPr lang="en-US" sz="2200" b="1" dirty="0">
                <a:latin typeface="MetaNormal-Roman" panose="020B0502030000020004" pitchFamily="34" charset="0"/>
              </a:rPr>
              <a:t>Film Discussion:</a:t>
            </a:r>
            <a:endParaRPr lang="en-US" sz="2200" b="1" dirty="0">
              <a:solidFill>
                <a:schemeClr val="tx1"/>
              </a:solidFill>
              <a:latin typeface="MetaNormal-Roman" panose="020B0502030000020004" pitchFamily="34" charset="0"/>
            </a:endParaRPr>
          </a:p>
          <a:p>
            <a:endParaRPr lang="en-US" dirty="0"/>
          </a:p>
        </p:txBody>
      </p:sp>
      <p:sp>
        <p:nvSpPr>
          <p:cNvPr id="2" name="TextBox 1">
            <a:extLst>
              <a:ext uri="{FF2B5EF4-FFF2-40B4-BE49-F238E27FC236}">
                <a16:creationId xmlns:a16="http://schemas.microsoft.com/office/drawing/2014/main" id="{6990162F-FEA1-022D-2C52-2EE18B7FB231}"/>
              </a:ext>
            </a:extLst>
          </p:cNvPr>
          <p:cNvSpPr txBox="1"/>
          <p:nvPr/>
        </p:nvSpPr>
        <p:spPr>
          <a:xfrm>
            <a:off x="633742" y="1943271"/>
            <a:ext cx="7876514" cy="2613023"/>
          </a:xfrm>
          <a:prstGeom prst="rect">
            <a:avLst/>
          </a:prstGeom>
          <a:noFill/>
        </p:spPr>
        <p:txBody>
          <a:bodyPr wrap="square" rtlCol="0">
            <a:spAutoFit/>
          </a:bodyPr>
          <a:lstStyle/>
          <a:p>
            <a:pPr marL="285750" marR="0" lvl="0" indent="-285750">
              <a:lnSpc>
                <a:spcPct val="107000"/>
              </a:lnSpc>
              <a:spcBef>
                <a:spcPts val="0"/>
              </a:spcBef>
              <a:spcAft>
                <a:spcPts val="0"/>
              </a:spcAft>
              <a:buFont typeface="Arial" panose="020B0604020202020204" pitchFamily="34" charset="0"/>
              <a:buChar char="•"/>
            </a:pPr>
            <a:r>
              <a:rPr lang="en-US" sz="2000" dirty="0">
                <a:effectLst/>
                <a:latin typeface="MetaNormal-Roman" panose="020B0502030000020004" pitchFamily="34" charset="0"/>
                <a:ea typeface="Calibri" panose="020F0502020204030204" pitchFamily="34" charset="0"/>
                <a:cs typeface="Times New Roman" panose="02020603050405020304" pitchFamily="18" charset="0"/>
              </a:rPr>
              <a:t>How did you feel after watching “The Real Death Valley”? Did the film affect the way you think about immigration? Why or why not?</a:t>
            </a:r>
          </a:p>
          <a:p>
            <a:pPr lvl="2">
              <a:lnSpc>
                <a:spcPct val="107000"/>
              </a:lnSpc>
            </a:pPr>
            <a:endParaRPr lang="en-US" sz="2000" dirty="0">
              <a:effectLst/>
              <a:latin typeface="MetaNormal-Roman" panose="020B0502030000020004" pitchFamily="34" charset="0"/>
              <a:ea typeface="Calibri" panose="020F0502020204030204" pitchFamily="34" charset="0"/>
              <a:cs typeface="Times New Roman" panose="02020603050405020304" pitchFamily="18" charset="0"/>
            </a:endParaRPr>
          </a:p>
          <a:p>
            <a:pPr marL="285750" lvl="2" indent="-285750">
              <a:lnSpc>
                <a:spcPct val="107000"/>
              </a:lnSpc>
              <a:buFont typeface="Arial" panose="020B0604020202020204" pitchFamily="34" charset="0"/>
              <a:buChar char="•"/>
            </a:pPr>
            <a:r>
              <a:rPr lang="en-US" sz="2000" dirty="0">
                <a:effectLst/>
                <a:latin typeface="MetaNormal-Roman" panose="020B0502030000020004" pitchFamily="34" charset="0"/>
                <a:ea typeface="Calibri" panose="020F0502020204030204" pitchFamily="34" charset="0"/>
                <a:cs typeface="Times New Roman" panose="02020603050405020304" pitchFamily="18" charset="0"/>
              </a:rPr>
              <a:t>Policies that make it difficult for people to seek asylum in the US are intended to deter migrants from trying to enter (also known as deterrence policies). Looking at Fernando’s situation as an example, how do these policies impact migration?</a:t>
            </a:r>
          </a:p>
          <a:p>
            <a:endParaRPr lang="en-US" dirty="0"/>
          </a:p>
        </p:txBody>
      </p:sp>
    </p:spTree>
    <p:extLst>
      <p:ext uri="{BB962C8B-B14F-4D97-AF65-F5344CB8AC3E}">
        <p14:creationId xmlns:p14="http://schemas.microsoft.com/office/powerpoint/2010/main" val="1649649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633742" y="1406267"/>
            <a:ext cx="7876514" cy="646331"/>
          </a:xfrm>
          <a:prstGeom prst="rect">
            <a:avLst/>
          </a:prstGeom>
          <a:noFill/>
        </p:spPr>
        <p:txBody>
          <a:bodyPr wrap="square" rtlCol="0">
            <a:spAutoFit/>
          </a:bodyPr>
          <a:lstStyle/>
          <a:p>
            <a:r>
              <a:rPr lang="en-US" sz="2200" b="1" dirty="0">
                <a:latin typeface="MetaNormal-Roman" panose="020B0502030000020004" pitchFamily="34" charset="0"/>
              </a:rPr>
              <a:t>Film Discussion:</a:t>
            </a:r>
            <a:endParaRPr lang="en-US" sz="2200" b="1" dirty="0">
              <a:solidFill>
                <a:schemeClr val="tx1"/>
              </a:solidFill>
              <a:latin typeface="MetaNormal-Roman" panose="020B0502030000020004" pitchFamily="34" charset="0"/>
            </a:endParaRPr>
          </a:p>
          <a:p>
            <a:endParaRPr lang="en-US" dirty="0"/>
          </a:p>
        </p:txBody>
      </p:sp>
      <p:sp>
        <p:nvSpPr>
          <p:cNvPr id="2" name="TextBox 1">
            <a:extLst>
              <a:ext uri="{FF2B5EF4-FFF2-40B4-BE49-F238E27FC236}">
                <a16:creationId xmlns:a16="http://schemas.microsoft.com/office/drawing/2014/main" id="{6990162F-FEA1-022D-2C52-2EE18B7FB231}"/>
              </a:ext>
            </a:extLst>
          </p:cNvPr>
          <p:cNvSpPr txBox="1"/>
          <p:nvPr/>
        </p:nvSpPr>
        <p:spPr>
          <a:xfrm>
            <a:off x="633742" y="1871835"/>
            <a:ext cx="7876514" cy="3271665"/>
          </a:xfrm>
          <a:prstGeom prst="rect">
            <a:avLst/>
          </a:prstGeom>
          <a:noFill/>
        </p:spPr>
        <p:txBody>
          <a:bodyPr wrap="square" rtlCol="0">
            <a:spAutoFit/>
          </a:bodyPr>
          <a:lstStyle/>
          <a:p>
            <a:pPr marL="285750" lvl="2" indent="-285750">
              <a:lnSpc>
                <a:spcPct val="107000"/>
              </a:lnSpc>
              <a:buFont typeface="Arial" panose="020B0604020202020204" pitchFamily="34" charset="0"/>
              <a:buChar char="•"/>
            </a:pPr>
            <a:r>
              <a:rPr lang="en-US" sz="2000" dirty="0">
                <a:effectLst/>
                <a:latin typeface="MetaNormal-Roman" panose="020B0502030000020004" pitchFamily="34" charset="0"/>
                <a:ea typeface="Calibri" panose="020F0502020204030204" pitchFamily="34" charset="0"/>
                <a:cs typeface="Times New Roman" panose="02020603050405020304" pitchFamily="18" charset="0"/>
              </a:rPr>
              <a:t>What did you hear people say in the film about why they came to the United States?</a:t>
            </a:r>
          </a:p>
          <a:p>
            <a:pPr lvl="2">
              <a:lnSpc>
                <a:spcPct val="107000"/>
              </a:lnSpc>
            </a:pPr>
            <a:endParaRPr lang="en-US" sz="2000" dirty="0">
              <a:effectLst/>
              <a:latin typeface="MetaNormal-Roman" panose="020B0502030000020004" pitchFamily="34" charset="0"/>
              <a:ea typeface="Calibri" panose="020F0502020204030204" pitchFamily="34" charset="0"/>
              <a:cs typeface="Times New Roman" panose="02020603050405020304" pitchFamily="18" charset="0"/>
            </a:endParaRPr>
          </a:p>
          <a:p>
            <a:pPr marL="285750" lvl="2" indent="-285750">
              <a:lnSpc>
                <a:spcPct val="107000"/>
              </a:lnSpc>
              <a:buFont typeface="Arial" panose="020B0604020202020204" pitchFamily="34" charset="0"/>
              <a:buChar char="•"/>
            </a:pPr>
            <a:r>
              <a:rPr lang="en-US" sz="2000" dirty="0">
                <a:effectLst/>
                <a:latin typeface="MetaNormal-Roman" panose="020B0502030000020004" pitchFamily="34" charset="0"/>
                <a:ea typeface="Calibri" panose="020F0502020204030204" pitchFamily="34" charset="0"/>
                <a:cs typeface="Times New Roman" panose="02020603050405020304" pitchFamily="18" charset="0"/>
              </a:rPr>
              <a:t>What did the journalists learn when they took the trip for themselves around the checkpoint?</a:t>
            </a:r>
          </a:p>
          <a:p>
            <a:pPr lvl="2">
              <a:lnSpc>
                <a:spcPct val="107000"/>
              </a:lnSpc>
            </a:pPr>
            <a:endParaRPr lang="en-US" sz="2000" dirty="0">
              <a:effectLst/>
              <a:latin typeface="MetaNormal-Roman" panose="020B0502030000020004" pitchFamily="34" charset="0"/>
              <a:ea typeface="Calibri" panose="020F0502020204030204" pitchFamily="34" charset="0"/>
              <a:cs typeface="Times New Roman" panose="02020603050405020304" pitchFamily="18" charset="0"/>
            </a:endParaRPr>
          </a:p>
          <a:p>
            <a:pPr marL="285750" lvl="2" indent="-285750">
              <a:lnSpc>
                <a:spcPct val="107000"/>
              </a:lnSpc>
              <a:buFont typeface="Arial" panose="020B0604020202020204" pitchFamily="34" charset="0"/>
              <a:buChar char="•"/>
            </a:pPr>
            <a:r>
              <a:rPr lang="en-US" sz="2000" dirty="0">
                <a:effectLst/>
                <a:latin typeface="MetaNormal-Roman" panose="020B0502030000020004" pitchFamily="34" charset="0"/>
                <a:ea typeface="Calibri" panose="020F0502020204030204" pitchFamily="34" charset="0"/>
                <a:cs typeface="Times New Roman" panose="02020603050405020304" pitchFamily="18" charset="0"/>
              </a:rPr>
              <a:t>How did it make you feel to know that Fernando and so many other migrants die or face dehydration on their journey around the Brooks County checkpoint?</a:t>
            </a:r>
          </a:p>
          <a:p>
            <a:endParaRPr lang="en-US" dirty="0"/>
          </a:p>
        </p:txBody>
      </p:sp>
    </p:spTree>
    <p:extLst>
      <p:ext uri="{BB962C8B-B14F-4D97-AF65-F5344CB8AC3E}">
        <p14:creationId xmlns:p14="http://schemas.microsoft.com/office/powerpoint/2010/main" val="1231996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633742" y="1406267"/>
            <a:ext cx="7876514" cy="646331"/>
          </a:xfrm>
          <a:prstGeom prst="rect">
            <a:avLst/>
          </a:prstGeom>
          <a:noFill/>
        </p:spPr>
        <p:txBody>
          <a:bodyPr wrap="square" rtlCol="0">
            <a:spAutoFit/>
          </a:bodyPr>
          <a:lstStyle/>
          <a:p>
            <a:r>
              <a:rPr lang="en-US" sz="2200" b="1" dirty="0">
                <a:latin typeface="MetaNormal-Roman" panose="020B0502030000020004" pitchFamily="34" charset="0"/>
              </a:rPr>
              <a:t>Petition:</a:t>
            </a:r>
            <a:endParaRPr lang="en-US" sz="2200" b="1" dirty="0">
              <a:solidFill>
                <a:schemeClr val="tx1"/>
              </a:solidFill>
              <a:latin typeface="MetaNormal-Roman" panose="020B0502030000020004" pitchFamily="34" charset="0"/>
            </a:endParaRPr>
          </a:p>
          <a:p>
            <a:endParaRPr lang="en-US" dirty="0"/>
          </a:p>
        </p:txBody>
      </p:sp>
      <p:sp>
        <p:nvSpPr>
          <p:cNvPr id="2" name="TextBox 1">
            <a:extLst>
              <a:ext uri="{FF2B5EF4-FFF2-40B4-BE49-F238E27FC236}">
                <a16:creationId xmlns:a16="http://schemas.microsoft.com/office/drawing/2014/main" id="{6990162F-FEA1-022D-2C52-2EE18B7FB231}"/>
              </a:ext>
            </a:extLst>
          </p:cNvPr>
          <p:cNvSpPr txBox="1"/>
          <p:nvPr/>
        </p:nvSpPr>
        <p:spPr>
          <a:xfrm>
            <a:off x="633742" y="1871835"/>
            <a:ext cx="7876514" cy="2942344"/>
          </a:xfrm>
          <a:prstGeom prst="rect">
            <a:avLst/>
          </a:prstGeom>
          <a:noFill/>
        </p:spPr>
        <p:txBody>
          <a:bodyPr wrap="square" rtlCol="0">
            <a:spAutoFit/>
          </a:bodyPr>
          <a:lstStyle/>
          <a:p>
            <a:pPr lvl="2">
              <a:lnSpc>
                <a:spcPct val="107000"/>
              </a:lnSpc>
            </a:pPr>
            <a:r>
              <a:rPr lang="en-US" sz="2000" dirty="0">
                <a:solidFill>
                  <a:schemeClr val="tx1"/>
                </a:solidFill>
                <a:effectLst/>
                <a:latin typeface="MetaNormal-Roman" panose="020B0502030000020004" pitchFamily="34" charset="0"/>
                <a:ea typeface="Calibri" panose="020F0502020204030204" pitchFamily="34" charset="0"/>
                <a:cs typeface="Times New Roman" panose="02020603050405020304" pitchFamily="18" charset="0"/>
              </a:rPr>
              <a:t>The Student Task Force is petitioning our Congressmembers to put a stop to deadly deterrence policies and to honor the human and civil rights of asylum seekers. </a:t>
            </a:r>
          </a:p>
          <a:p>
            <a:pPr lvl="2">
              <a:lnSpc>
                <a:spcPct val="107000"/>
              </a:lnSpc>
            </a:pPr>
            <a:endParaRPr lang="en-US" sz="2000" dirty="0">
              <a:solidFill>
                <a:schemeClr val="tx1"/>
              </a:solidFill>
              <a:latin typeface="MetaNormal-Roman" panose="020B0502030000020004" pitchFamily="34" charset="0"/>
              <a:ea typeface="Calibri" panose="020F0502020204030204" pitchFamily="34" charset="0"/>
              <a:cs typeface="Times New Roman" panose="02020603050405020304" pitchFamily="18" charset="0"/>
            </a:endParaRPr>
          </a:p>
          <a:p>
            <a:pPr lvl="2">
              <a:lnSpc>
                <a:spcPct val="107000"/>
              </a:lnSpc>
            </a:pPr>
            <a:r>
              <a:rPr lang="en-US" sz="2000" dirty="0">
                <a:solidFill>
                  <a:schemeClr val="tx1"/>
                </a:solidFill>
                <a:effectLst/>
                <a:latin typeface="MetaNormal-Roman" panose="020B0502030000020004" pitchFamily="34" charset="0"/>
                <a:ea typeface="Calibri" panose="020F0502020204030204" pitchFamily="34" charset="0"/>
                <a:cs typeface="Times New Roman" panose="02020603050405020304" pitchFamily="18" charset="0"/>
              </a:rPr>
              <a:t>I’m going to pass around the petition and invite you to sign if you’d like to. Later this semester, Student Task Force members will deliver this petition in person to our Congressional Representative.</a:t>
            </a:r>
          </a:p>
          <a:p>
            <a:pPr lvl="2">
              <a:lnSpc>
                <a:spcPct val="107000"/>
              </a:lnSpc>
            </a:pPr>
            <a:endParaRPr lang="en-US" sz="2000" dirty="0">
              <a:effectLst/>
              <a:latin typeface="MetaNormal-Roman" panose="020B05020300000200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32756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27"/>
          <p:cNvPicPr preferRelativeResize="0"/>
          <p:nvPr/>
        </p:nvPicPr>
        <p:blipFill>
          <a:blip r:embed="rId3">
            <a:alphaModFix/>
          </a:blip>
          <a:stretch>
            <a:fillRect/>
          </a:stretch>
        </p:blipFill>
        <p:spPr>
          <a:xfrm>
            <a:off x="0" y="0"/>
            <a:ext cx="9144000" cy="1172306"/>
          </a:xfrm>
          <a:prstGeom prst="rect">
            <a:avLst/>
          </a:prstGeom>
          <a:noFill/>
          <a:ln>
            <a:noFill/>
          </a:ln>
        </p:spPr>
      </p:pic>
      <p:sp>
        <p:nvSpPr>
          <p:cNvPr id="154" name="Google Shape;154;p27"/>
          <p:cNvSpPr txBox="1"/>
          <p:nvPr/>
        </p:nvSpPr>
        <p:spPr>
          <a:xfrm>
            <a:off x="0" y="1632950"/>
            <a:ext cx="9144000" cy="877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500" b="1" dirty="0">
                <a:solidFill>
                  <a:schemeClr val="dk1"/>
                </a:solidFill>
                <a:latin typeface="MetaNormal-Roman" panose="020B0502030000020004" pitchFamily="34" charset="0"/>
                <a:ea typeface="Nunito"/>
                <a:cs typeface="Nunito"/>
                <a:sym typeface="Nunito"/>
              </a:rPr>
              <a:t>Join STF!</a:t>
            </a:r>
            <a:endParaRPr sz="4500" b="1" dirty="0">
              <a:solidFill>
                <a:schemeClr val="dk1"/>
              </a:solidFill>
              <a:latin typeface="MetaNormal-Roman" panose="020B0502030000020004" pitchFamily="34" charset="0"/>
              <a:ea typeface="Nunito"/>
              <a:cs typeface="Nunito"/>
              <a:sym typeface="Nunito"/>
            </a:endParaRPr>
          </a:p>
        </p:txBody>
      </p:sp>
      <p:sp>
        <p:nvSpPr>
          <p:cNvPr id="155" name="Google Shape;155;p27"/>
          <p:cNvSpPr txBox="1"/>
          <p:nvPr/>
        </p:nvSpPr>
        <p:spPr>
          <a:xfrm>
            <a:off x="0" y="2736437"/>
            <a:ext cx="9144000" cy="12002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300" dirty="0">
                <a:solidFill>
                  <a:schemeClr val="dk1"/>
                </a:solidFill>
                <a:latin typeface="MetaNormal-Roman" panose="020B0502030000020004" pitchFamily="34" charset="0"/>
                <a:ea typeface="Nunito"/>
                <a:cs typeface="Nunito"/>
                <a:sym typeface="Nunito"/>
              </a:rPr>
              <a:t>Meetings:</a:t>
            </a:r>
          </a:p>
          <a:p>
            <a:pPr algn="ctr"/>
            <a:r>
              <a:rPr lang="en-US" sz="3300" dirty="0">
                <a:latin typeface="MetaNormal-Roman" panose="020B0502030000020004" pitchFamily="34" charset="0"/>
                <a:ea typeface="Nunito"/>
                <a:cs typeface="Nunito"/>
                <a:sym typeface="Nunito"/>
              </a:rPr>
              <a:t>Website: </a:t>
            </a:r>
            <a:r>
              <a:rPr lang="en-US" sz="3300" u="sng" dirty="0">
                <a:solidFill>
                  <a:srgbClr val="0000FF"/>
                </a:solidFill>
                <a:latin typeface="MetaNormal-Roman" panose="020B0502030000020004" pitchFamily="34" charset="0"/>
                <a:ea typeface="Nunito"/>
                <a:cs typeface="Nunito"/>
                <a:sym typeface="Nunito"/>
                <a:hlinkClick r:id="rId4">
                  <a:extLst>
                    <a:ext uri="{A12FA001-AC4F-418D-AE19-62706E023703}">
                      <ahyp:hlinkClr xmlns:ahyp="http://schemas.microsoft.com/office/drawing/2018/hyperlinkcolor" val="tx"/>
                    </a:ext>
                  </a:extLst>
                </a:hlinkClick>
              </a:rPr>
              <a:t>www.hrwstf.org</a:t>
            </a:r>
            <a:endParaRPr lang="en-US" sz="3300" dirty="0">
              <a:solidFill>
                <a:srgbClr val="0000FF"/>
              </a:solidFill>
              <a:latin typeface="MetaNormal-Roman" panose="020B0502030000020004" pitchFamily="34" charset="0"/>
              <a:ea typeface="Nunito"/>
              <a:cs typeface="Nunito"/>
              <a:sym typeface="Nuni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413469" y="1316599"/>
            <a:ext cx="7876514" cy="646331"/>
          </a:xfrm>
          <a:prstGeom prst="rect">
            <a:avLst/>
          </a:prstGeom>
          <a:noFill/>
        </p:spPr>
        <p:txBody>
          <a:bodyPr wrap="square" rtlCol="0">
            <a:spAutoFit/>
          </a:bodyPr>
          <a:lstStyle/>
          <a:p>
            <a:r>
              <a:rPr lang="en-US" sz="2200" b="1" dirty="0">
                <a:latin typeface="MetaNormal-Roman" panose="020B0502030000020004" pitchFamily="34" charset="0"/>
              </a:rPr>
              <a:t>Optional Extension Activities</a:t>
            </a:r>
            <a:endParaRPr lang="en-US" sz="2200" b="1" dirty="0">
              <a:solidFill>
                <a:schemeClr val="tx1"/>
              </a:solidFill>
              <a:latin typeface="MetaNormal-Roman" panose="020B0502030000020004" pitchFamily="34" charset="0"/>
            </a:endParaRPr>
          </a:p>
          <a:p>
            <a:endParaRPr lang="en-US" dirty="0"/>
          </a:p>
        </p:txBody>
      </p:sp>
      <p:sp>
        <p:nvSpPr>
          <p:cNvPr id="2" name="TextBox 1">
            <a:extLst>
              <a:ext uri="{FF2B5EF4-FFF2-40B4-BE49-F238E27FC236}">
                <a16:creationId xmlns:a16="http://schemas.microsoft.com/office/drawing/2014/main" id="{6990162F-FEA1-022D-2C52-2EE18B7FB231}"/>
              </a:ext>
            </a:extLst>
          </p:cNvPr>
          <p:cNvSpPr txBox="1"/>
          <p:nvPr/>
        </p:nvSpPr>
        <p:spPr>
          <a:xfrm>
            <a:off x="359891" y="1799295"/>
            <a:ext cx="8425454" cy="3110082"/>
          </a:xfrm>
          <a:prstGeom prst="rect">
            <a:avLst/>
          </a:prstGeom>
          <a:noFill/>
        </p:spPr>
        <p:txBody>
          <a:bodyPr wrap="square" lIns="91440" tIns="45720" rIns="91440" bIns="45720" rtlCol="0" anchor="t">
            <a:spAutoFit/>
          </a:bodyPr>
          <a:lstStyle/>
          <a:p>
            <a:pPr lvl="2">
              <a:lnSpc>
                <a:spcPct val="107000"/>
              </a:lnSpc>
            </a:pPr>
            <a:r>
              <a:rPr lang="en-US" sz="1600" dirty="0">
                <a:solidFill>
                  <a:schemeClr val="tx1"/>
                </a:solidFill>
                <a:latin typeface="MetaNormal-Roman" panose="020B0502030000020004" pitchFamily="34" charset="0"/>
                <a:ea typeface="Calibri" panose="020F0502020204030204" pitchFamily="34" charset="0"/>
                <a:cs typeface="Times New Roman" panose="02020603050405020304" pitchFamily="18" charset="0"/>
              </a:rPr>
              <a:t>Writing prompts: </a:t>
            </a:r>
          </a:p>
          <a:p>
            <a:pPr marL="285750" lvl="2" indent="-285750">
              <a:lnSpc>
                <a:spcPct val="107000"/>
              </a:lnSpc>
              <a:buFont typeface="Arial" panose="020B0604020202020204" pitchFamily="34" charset="0"/>
              <a:buChar char="•"/>
            </a:pPr>
            <a:r>
              <a:rPr lang="en-US" sz="1600" i="1" dirty="0">
                <a:solidFill>
                  <a:schemeClr val="tx1"/>
                </a:solidFill>
                <a:latin typeface="MetaNormal-Roman"/>
                <a:ea typeface="Calibri" panose="020F0502020204030204" pitchFamily="34" charset="0"/>
                <a:cs typeface="Times New Roman"/>
              </a:rPr>
              <a:t>The film ends with this statement: "Regardless of how we feel about illegal immigration, is this the best we can do?" Using 3 examples from the film, explain what this means to you.</a:t>
            </a:r>
          </a:p>
          <a:p>
            <a:pPr marL="285750" lvl="2" indent="-285750">
              <a:lnSpc>
                <a:spcPct val="107000"/>
              </a:lnSpc>
              <a:buFont typeface="Arial" panose="020B0604020202020204" pitchFamily="34" charset="0"/>
              <a:buChar char="•"/>
            </a:pPr>
            <a:r>
              <a:rPr lang="en-US" sz="1600" i="1" dirty="0">
                <a:solidFill>
                  <a:schemeClr val="tx1"/>
                </a:solidFill>
                <a:latin typeface="MetaNormal-Roman"/>
                <a:ea typeface="Calibri" panose="020F0502020204030204" pitchFamily="34" charset="0"/>
                <a:cs typeface="Times New Roman"/>
              </a:rPr>
              <a:t>Rewrite the story of Fernando and his brother to have a happy ending. What policies and practices in Brooks County and the US immigration system would need to change for this ending to become a reality?</a:t>
            </a:r>
            <a:endParaRPr lang="en-US" dirty="0">
              <a:solidFill>
                <a:schemeClr val="tx1"/>
              </a:solidFill>
            </a:endParaRPr>
          </a:p>
          <a:p>
            <a:pPr marL="285750" lvl="2" indent="-285750">
              <a:lnSpc>
                <a:spcPct val="107000"/>
              </a:lnSpc>
              <a:buFont typeface="Arial" panose="020B0604020202020204" pitchFamily="34" charset="0"/>
              <a:buChar char="•"/>
            </a:pPr>
            <a:r>
              <a:rPr lang="en-US" sz="1600" i="1" dirty="0">
                <a:solidFill>
                  <a:schemeClr val="tx1"/>
                </a:solidFill>
                <a:latin typeface="MetaNormal-Roman"/>
                <a:ea typeface="Calibri" panose="020F0502020204030204" pitchFamily="34" charset="0"/>
                <a:cs typeface="Times New Roman"/>
              </a:rPr>
              <a:t>Using 3 examples from the film, counter the statement: “If the US government makes stricter policies and adds more checkpoints, people will not attempt to cross the southern border.”</a:t>
            </a:r>
            <a:endParaRPr lang="en-US" dirty="0">
              <a:solidFill>
                <a:schemeClr val="tx1"/>
              </a:solidFill>
            </a:endParaRPr>
          </a:p>
          <a:p>
            <a:pPr lvl="3">
              <a:lnSpc>
                <a:spcPct val="107000"/>
              </a:lnSpc>
            </a:pPr>
            <a:endParaRPr lang="en-US" sz="1600" dirty="0">
              <a:solidFill>
                <a:schemeClr val="tx1"/>
              </a:solidFill>
              <a:latin typeface="MetaNormal-Roman" panose="020B0502030000020004" pitchFamily="34" charset="0"/>
              <a:ea typeface="Calibri" panose="020F0502020204030204" pitchFamily="34" charset="0"/>
              <a:cs typeface="Times New Roman" panose="02020603050405020304" pitchFamily="18" charset="0"/>
            </a:endParaRPr>
          </a:p>
          <a:p>
            <a:pPr lvl="3">
              <a:lnSpc>
                <a:spcPct val="107000"/>
              </a:lnSpc>
            </a:pPr>
            <a:r>
              <a:rPr lang="en-US" sz="1600" dirty="0">
                <a:solidFill>
                  <a:schemeClr val="tx1"/>
                </a:solidFill>
                <a:latin typeface="MetaNormal-Roman" panose="020B0502030000020004" pitchFamily="34" charset="0"/>
                <a:ea typeface="Calibri" panose="020F0502020204030204" pitchFamily="34" charset="0"/>
                <a:cs typeface="Times New Roman" panose="02020603050405020304" pitchFamily="18" charset="0"/>
              </a:rPr>
              <a:t>Supplemental Materials:</a:t>
            </a:r>
            <a:endParaRPr lang="en-US" sz="1600" i="1" dirty="0">
              <a:solidFill>
                <a:schemeClr val="tx1"/>
              </a:solidFill>
              <a:latin typeface="MetaNormal-Roman" panose="020B05020300000200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endParaRPr>
          </a:p>
          <a:p>
            <a:pPr marL="285750" lvl="3" indent="-285750">
              <a:lnSpc>
                <a:spcPct val="107000"/>
              </a:lnSpc>
              <a:buFont typeface="Arial" panose="020B0604020202020204" pitchFamily="34" charset="0"/>
              <a:buChar char="•"/>
            </a:pPr>
            <a:r>
              <a:rPr lang="en-US" sz="1200" i="1" dirty="0">
                <a:solidFill>
                  <a:schemeClr val="tx1"/>
                </a:solidFill>
                <a:latin typeface="MetaNormal-Roman"/>
                <a:ea typeface="Calibri" panose="020F0502020204030204" pitchFamily="34" charset="0"/>
                <a:cs typeface="Times New Roman"/>
                <a:hlinkClick r:id="rId5">
                  <a:extLst>
                    <a:ext uri="{A12FA001-AC4F-418D-AE19-62706E023703}">
                      <ahyp:hlinkClr xmlns:ahyp="http://schemas.microsoft.com/office/drawing/2018/hyperlinkcolor" val="tx"/>
                    </a:ext>
                  </a:extLst>
                </a:hlinkClick>
              </a:rPr>
              <a:t>www.newyorker.com/news/letter-from-the-southwest</a:t>
            </a:r>
            <a:r>
              <a:rPr lang="en-US" sz="1200" i="1">
                <a:solidFill>
                  <a:schemeClr val="tx1"/>
                </a:solidFill>
                <a:latin typeface="MetaNormal-Roman"/>
                <a:ea typeface="Calibri" panose="020F0502020204030204" pitchFamily="34" charset="0"/>
                <a:cs typeface="Times New Roman"/>
                <a:hlinkClick r:id="rId5">
                  <a:extLst>
                    <a:ext uri="{A12FA001-AC4F-418D-AE19-62706E023703}">
                      <ahyp:hlinkClr xmlns:ahyp="http://schemas.microsoft.com/office/drawing/2018/hyperlinkcolor" val="tx"/>
                    </a:ext>
                  </a:extLst>
                </a:hlinkClick>
              </a:rPr>
              <a:t>/the-missing-migrants-of-south-texas</a:t>
            </a:r>
            <a:r>
              <a:rPr lang="en-US" sz="1200" i="1">
                <a:solidFill>
                  <a:schemeClr val="tx1"/>
                </a:solidFill>
                <a:latin typeface="MetaNormal-Roman"/>
                <a:ea typeface="Calibri" panose="020F0502020204030204" pitchFamily="34" charset="0"/>
                <a:cs typeface="Times New Roman"/>
              </a:rPr>
              <a:t> </a:t>
            </a:r>
            <a:endParaRPr lang="en-US" sz="1200" i="1" dirty="0">
              <a:solidFill>
                <a:schemeClr val="tx1"/>
              </a:solidFill>
              <a:latin typeface="MetaNormal-Roman"/>
              <a:ea typeface="Calibri" panose="020F0502020204030204" pitchFamily="34" charset="0"/>
              <a:cs typeface="Times New Roman"/>
            </a:endParaRPr>
          </a:p>
          <a:p>
            <a:pPr marL="285750" lvl="3" indent="-285750">
              <a:lnSpc>
                <a:spcPct val="107000"/>
              </a:lnSpc>
              <a:buFont typeface="Arial" panose="020B0604020202020204" pitchFamily="34" charset="0"/>
              <a:buChar char="•"/>
            </a:pPr>
            <a:r>
              <a:rPr lang="en-US" sz="1200" i="1" dirty="0">
                <a:solidFill>
                  <a:schemeClr val="tx1"/>
                </a:solidFill>
                <a:latin typeface="MetaNormal-Roman"/>
                <a:ea typeface="Calibri" panose="020F0502020204030204" pitchFamily="34" charset="0"/>
                <a:cs typeface="Times New Roman"/>
                <a:hlinkClick r:id="rId6">
                  <a:extLst>
                    <a:ext uri="{A12FA001-AC4F-418D-AE19-62706E023703}">
                      <ahyp:hlinkClr xmlns:ahyp="http://schemas.microsoft.com/office/drawing/2018/hyperlinkcolor" val="tx"/>
                    </a:ext>
                  </a:extLst>
                </a:hlinkClick>
              </a:rPr>
              <a:t>www.theguardian.com/us-news/2022/aug/19/migrant-deaths-border-crossing-texas-mexico-extreme-heat</a:t>
            </a:r>
            <a:r>
              <a:rPr lang="en-US" sz="1200" i="1" dirty="0">
                <a:solidFill>
                  <a:schemeClr val="tx1"/>
                </a:solidFill>
                <a:latin typeface="MetaNormal-Roman"/>
                <a:ea typeface="Calibri" panose="020F0502020204030204" pitchFamily="34" charset="0"/>
                <a:cs typeface="Times New Roman"/>
              </a:rPr>
              <a:t> </a:t>
            </a:r>
            <a:endParaRPr lang="en-US" sz="1200" i="1" dirty="0">
              <a:solidFill>
                <a:schemeClr val="tx1"/>
              </a:solidFill>
              <a:latin typeface="MetaNormal-Roman" panose="020B05020300000200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1771832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9C32AC09ED65348AD9B608FF023FD16" ma:contentTypeVersion="18" ma:contentTypeDescription="Create a new document." ma:contentTypeScope="" ma:versionID="34f25d5678551c910b53cd6ecc707e3e">
  <xsd:schema xmlns:xsd="http://www.w3.org/2001/XMLSchema" xmlns:xs="http://www.w3.org/2001/XMLSchema" xmlns:p="http://schemas.microsoft.com/office/2006/metadata/properties" xmlns:ns2="9a51919d-8257-4d26-8011-97886d408e11" xmlns:ns3="75d3d127-813d-4d92-b75d-4fe48b74cc9c" targetNamespace="http://schemas.microsoft.com/office/2006/metadata/properties" ma:root="true" ma:fieldsID="e4826002b6a9443025e51f0d8bc167a1" ns2:_="" ns3:_="">
    <xsd:import namespace="9a51919d-8257-4d26-8011-97886d408e11"/>
    <xsd:import namespace="75d3d127-813d-4d92-b75d-4fe48b74cc9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51919d-8257-4d26-8011-97886d408e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d1fdafe-9854-4240-ab20-80134166ca7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5d3d127-813d-4d92-b75d-4fe48b74cc9c"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cf3d9b67-5b0c-40c5-9f1d-be29a2cb6d07}" ma:internalName="TaxCatchAll" ma:showField="CatchAllData" ma:web="75d3d127-813d-4d92-b75d-4fe48b74cc9c">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5d3d127-813d-4d92-b75d-4fe48b74cc9c" xsi:nil="true"/>
    <lcf76f155ced4ddcb4097134ff3c332f xmlns="9a51919d-8257-4d26-8011-97886d408e1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29507F0-D911-4952-81FE-F959DC9E7618}">
  <ds:schemaRefs>
    <ds:schemaRef ds:uri="http://schemas.microsoft.com/sharepoint/v3/contenttype/forms"/>
  </ds:schemaRefs>
</ds:datastoreItem>
</file>

<file path=customXml/itemProps2.xml><?xml version="1.0" encoding="utf-8"?>
<ds:datastoreItem xmlns:ds="http://schemas.openxmlformats.org/officeDocument/2006/customXml" ds:itemID="{7F1BAC14-7C70-44D0-8B75-F08348EE770C}"/>
</file>

<file path=customXml/itemProps3.xml><?xml version="1.0" encoding="utf-8"?>
<ds:datastoreItem xmlns:ds="http://schemas.openxmlformats.org/officeDocument/2006/customXml" ds:itemID="{5744C638-9BF0-49D4-AB76-AD4A2F131512}"/>
</file>

<file path=docProps/app.xml><?xml version="1.0" encoding="utf-8"?>
<Properties xmlns="http://schemas.openxmlformats.org/officeDocument/2006/extended-properties" xmlns:vt="http://schemas.openxmlformats.org/officeDocument/2006/docPropsVTypes">
  <TotalTime>306</TotalTime>
  <Words>602</Words>
  <Application>Microsoft Office PowerPoint</Application>
  <PresentationFormat>On-screen Show (16:9)</PresentationFormat>
  <Paragraphs>46</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MetaNormal-Roman</vt:lpstr>
      <vt:lpstr>Arial</vt:lpstr>
      <vt:lpstr>Simple Light</vt:lpstr>
      <vt:lpstr>HRW STF Film Screening   “The Real Death Valley:  The Untold Story of Mass Graves and Migrant Deaths in South Texas”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Human Rights Watch Student Task Force?</dc:title>
  <dc:creator>Jordan Todd</dc:creator>
  <cp:lastModifiedBy>Jordan Todd</cp:lastModifiedBy>
  <cp:revision>23</cp:revision>
  <dcterms:modified xsi:type="dcterms:W3CDTF">2023-03-02T21:11:50Z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0x01010049C32AC09ED65348AD9B608FF023FD16</vt:lpwstr>
  </property>
</Properties>
</file>